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9" r:id="rId4"/>
    <p:sldId id="266" r:id="rId5"/>
    <p:sldId id="271" r:id="rId6"/>
    <p:sldId id="267" r:id="rId7"/>
    <p:sldId id="272" r:id="rId8"/>
    <p:sldId id="273" r:id="rId9"/>
    <p:sldId id="275" r:id="rId10"/>
    <p:sldId id="265" r:id="rId11"/>
    <p:sldId id="282" r:id="rId12"/>
    <p:sldId id="274" r:id="rId13"/>
    <p:sldId id="276" r:id="rId14"/>
    <p:sldId id="258" r:id="rId15"/>
    <p:sldId id="277" r:id="rId16"/>
    <p:sldId id="278" r:id="rId17"/>
    <p:sldId id="279" r:id="rId18"/>
    <p:sldId id="260" r:id="rId19"/>
    <p:sldId id="281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-390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8/10/2020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  <p:pic>
        <p:nvPicPr>
          <p:cNvPr id="48" name="Slika 47">
            <a:extLst>
              <a:ext uri="{FF2B5EF4-FFF2-40B4-BE49-F238E27FC236}">
                <a16:creationId xmlns:a16="http://schemas.microsoft.com/office/drawing/2014/main" xmlns="" id="{1F633D58-5587-40E8-B84D-D7FB11409EB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564772" y="0"/>
            <a:ext cx="637667" cy="634154"/>
          </a:xfrm>
          <a:prstGeom prst="rect">
            <a:avLst/>
          </a:prstGeom>
          <a:scene3d>
            <a:camera prst="perspectiveLeft"/>
            <a:lightRig rig="threePt" dir="t"/>
          </a:scene3d>
          <a:sp3d>
            <a:bevelT/>
          </a:sp3d>
        </p:spPr>
      </p:pic>
      <p:sp>
        <p:nvSpPr>
          <p:cNvPr id="49" name="TekstniOkvir 48">
            <a:extLst>
              <a:ext uri="{FF2B5EF4-FFF2-40B4-BE49-F238E27FC236}">
                <a16:creationId xmlns:a16="http://schemas.microsoft.com/office/drawing/2014/main" xmlns="" id="{1D315FDD-35FE-41AA-BC63-736700CBE0CE}"/>
              </a:ext>
            </a:extLst>
          </p:cNvPr>
          <p:cNvSpPr txBox="1"/>
          <p:nvPr userDrawn="1"/>
        </p:nvSpPr>
        <p:spPr>
          <a:xfrm>
            <a:off x="0" y="6339419"/>
            <a:ext cx="1910574" cy="46166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hr-HR" sz="2400" b="1" dirty="0">
                <a:ln w="9525">
                  <a:solidFill>
                    <a:srgbClr val="C00000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Biologija 8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wiki/Vertebrata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fr.wikipedia.org/wiki/Chordata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392a946d-aeb8-4899-854b-97889b67adaa/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13" Type="http://schemas.openxmlformats.org/officeDocument/2006/relationships/hyperlink" Target="https://www.goodfreephotos.com/animals/fish/red-tailed-catfish-swimming-in-water-phractocelphalus-hemioliopterus.jpg.php" TargetMode="External"/><Relationship Id="rId3" Type="http://schemas.openxmlformats.org/officeDocument/2006/relationships/hyperlink" Target="https://www.flickr.com/photos/lapin1/2608854367/" TargetMode="External"/><Relationship Id="rId7" Type="http://schemas.openxmlformats.org/officeDocument/2006/relationships/hyperlink" Target="https://pxhere.com/en/photo/802558" TargetMode="External"/><Relationship Id="rId12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11" Type="http://schemas.openxmlformats.org/officeDocument/2006/relationships/hyperlink" Target="https://pxhere.com/th/photo/570202" TargetMode="External"/><Relationship Id="rId5" Type="http://schemas.openxmlformats.org/officeDocument/2006/relationships/hyperlink" Target="https://pixabay.com/en/underwater-photography-pond-plants-1529209/" TargetMode="External"/><Relationship Id="rId10" Type="http://schemas.openxmlformats.org/officeDocument/2006/relationships/image" Target="../media/image38.jpeg"/><Relationship Id="rId4" Type="http://schemas.openxmlformats.org/officeDocument/2006/relationships/image" Target="../media/image35.jpeg"/><Relationship Id="rId9" Type="http://schemas.openxmlformats.org/officeDocument/2006/relationships/hyperlink" Target="https://www.flickr.com/photos/1stpix_diecast_dioramas/5414079087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hyperlink" Target="https://creativecommons.org/licenses/by-sa/3.0/" TargetMode="External"/><Relationship Id="rId7" Type="http://schemas.openxmlformats.org/officeDocument/2006/relationships/image" Target="../media/image43.jpeg"/><Relationship Id="rId2" Type="http://schemas.openxmlformats.org/officeDocument/2006/relationships/hyperlink" Target="https://es.wikipedia.org/wiki/Vertebrat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isjointedthinking.jeffhughes.ca/2011/02/all-about-the-brain-part-2/" TargetMode="External"/><Relationship Id="rId5" Type="http://schemas.openxmlformats.org/officeDocument/2006/relationships/image" Target="../media/image42.jpeg"/><Relationship Id="rId4" Type="http://schemas.openxmlformats.org/officeDocument/2006/relationships/hyperlink" Target="https://fr.wikipedia.org/wiki/Chordat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sa/3.0/" TargetMode="External"/><Relationship Id="rId2" Type="http://schemas.openxmlformats.org/officeDocument/2006/relationships/hyperlink" Target="https://en.wikipedia.org/wiki/Amoeba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1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en.wikipedia.org/wiki/Amoeba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hyperlink" Target="http://commons.wikimedia.org/wiki/File:Urinating_horse_male.jpg" TargetMode="External"/><Relationship Id="rId7" Type="http://schemas.openxmlformats.org/officeDocument/2006/relationships/hyperlink" Target="https://www.flickr.com/photos/srharris/3999063015/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hyperlink" Target="https://nl.wikipedia.org/wiki/Bestand:Urinating_cow_in_polder.jpg" TargetMode="External"/><Relationship Id="rId4" Type="http://schemas.openxmlformats.org/officeDocument/2006/relationships/image" Target="../media/image18.jpeg"/><Relationship Id="rId9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nadian_horse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commons.wikimedia.org/wiki/File:Venus-female-symbol-pink-shadowed.svg" TargetMode="External"/><Relationship Id="rId5" Type="http://schemas.openxmlformats.org/officeDocument/2006/relationships/image" Target="../media/image25.png"/><Relationship Id="rId4" Type="http://schemas.openxmlformats.org/officeDocument/2006/relationships/hyperlink" Target="https://commons.wikimedia.org/wiki/File:Mars-male-symbol-pseudo-3D-blue.svg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1">
            <a:extLst>
              <a:ext uri="{FF2B5EF4-FFF2-40B4-BE49-F238E27FC236}">
                <a16:creationId xmlns:a16="http://schemas.microsoft.com/office/drawing/2014/main" xmlns="" id="{513C0219-B362-47BF-A456-26071EDEE1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20813" y="681284"/>
            <a:ext cx="8791575" cy="1655762"/>
          </a:xfrm>
        </p:spPr>
        <p:txBody>
          <a:bodyPr>
            <a:normAutofit fontScale="92500"/>
          </a:bodyPr>
          <a:lstStyle/>
          <a:p>
            <a:pPr algn="ctr"/>
            <a:r>
              <a:rPr lang="hr-HR" sz="4000" b="1" cap="none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REGULIRAJU LI ŽIVA BIĆA SASTAV TJELESNIH TEKUĆINA NA JEDNAK NAČIN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F53E4D9F-9826-4D3C-A21F-BDFFB5B8026C}"/>
              </a:ext>
            </a:extLst>
          </p:cNvPr>
          <p:cNvSpPr/>
          <p:nvPr/>
        </p:nvSpPr>
        <p:spPr>
          <a:xfrm>
            <a:off x="10564427" y="213441"/>
            <a:ext cx="1379075" cy="70754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dvosat</a:t>
            </a:r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A5A3E35-4093-4457-9934-67FFD12D92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1402840" y="2231057"/>
            <a:ext cx="3428467" cy="4167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22EA71A8-8D36-4E32-84FA-7FF4B68468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5475260" y="2231057"/>
            <a:ext cx="5532651" cy="41671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413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E4DB6CA2-79CC-47E7-9BB8-0A633F3165CE}"/>
              </a:ext>
            </a:extLst>
          </p:cNvPr>
          <p:cNvSpPr/>
          <p:nvPr/>
        </p:nvSpPr>
        <p:spPr>
          <a:xfrm>
            <a:off x="1106282" y="296314"/>
            <a:ext cx="7524391" cy="8611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VODENE ŽIVOTINJE - regulacija sastava tjelesnih tekućina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A0D4302F-40E1-4561-AEE9-8B1595907EE9}"/>
              </a:ext>
            </a:extLst>
          </p:cNvPr>
          <p:cNvSpPr/>
          <p:nvPr/>
        </p:nvSpPr>
        <p:spPr>
          <a:xfrm>
            <a:off x="1106283" y="1361686"/>
            <a:ext cx="9368678" cy="86113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Životinje iz slatkih / slanih voda razvile su različite mehanizme za održavanje ravnoteže sastava svojih tjelesnih tekućina.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5A85B936-D825-44C3-ABDC-1AD22420C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74961" y="5439407"/>
            <a:ext cx="832916" cy="796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ABFD4503-8E70-450F-9592-3DFD58B7D09A}"/>
              </a:ext>
            </a:extLst>
          </p:cNvPr>
          <p:cNvSpPr txBox="1"/>
          <p:nvPr/>
        </p:nvSpPr>
        <p:spPr>
          <a:xfrm>
            <a:off x="7254242" y="5518045"/>
            <a:ext cx="3352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i="1" dirty="0"/>
              <a:t>Zašto brodolomci ne smiju piti morsku vodu?</a:t>
            </a:r>
          </a:p>
        </p:txBody>
      </p:sp>
      <p:pic>
        <p:nvPicPr>
          <p:cNvPr id="10" name="Picture 2">
            <a:hlinkClick r:id="rId3"/>
            <a:extLst>
              <a:ext uri="{FF2B5EF4-FFF2-40B4-BE49-F238E27FC236}">
                <a16:creationId xmlns:a16="http://schemas.microsoft.com/office/drawing/2014/main" xmlns="" id="{70129A71-46B8-47A4-AC31-1D932D148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t="8974" r="5597" b="5361"/>
          <a:stretch>
            <a:fillRect/>
          </a:stretch>
        </p:blipFill>
        <p:spPr bwMode="auto">
          <a:xfrm>
            <a:off x="3212066" y="5160597"/>
            <a:ext cx="762144" cy="7730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5E07EADA-278B-4293-AA1D-6B63FD9D251E}"/>
              </a:ext>
            </a:extLst>
          </p:cNvPr>
          <p:cNvSpPr txBox="1"/>
          <p:nvPr/>
        </p:nvSpPr>
        <p:spPr>
          <a:xfrm>
            <a:off x="2728109" y="5957277"/>
            <a:ext cx="17300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r-HR" b="1" dirty="0"/>
              <a:t>ZANIMLJIVOSTI</a:t>
            </a:r>
          </a:p>
          <a:p>
            <a:pPr algn="ctr"/>
            <a:r>
              <a:rPr lang="hr-HR" b="1" dirty="0"/>
              <a:t>VIZUALNO +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BD4454E-7A45-44DD-A73B-A7B7D3C01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1380" y="2663998"/>
            <a:ext cx="2786117" cy="20895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9FF30CF7-52A5-42AF-889E-382FDB7ECCC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81879" y="2686271"/>
            <a:ext cx="3108743" cy="206731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3" name="TekstniOkvir 32">
            <a:extLst>
              <a:ext uri="{FF2B5EF4-FFF2-40B4-BE49-F238E27FC236}">
                <a16:creationId xmlns:a16="http://schemas.microsoft.com/office/drawing/2014/main" xmlns="" id="{F8BEE450-2B80-45FA-BACB-0C745DE50A9C}"/>
              </a:ext>
            </a:extLst>
          </p:cNvPr>
          <p:cNvSpPr txBox="1"/>
          <p:nvPr/>
        </p:nvSpPr>
        <p:spPr>
          <a:xfrm>
            <a:off x="9510121" y="3872735"/>
            <a:ext cx="174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morski organizmi</a:t>
            </a:r>
          </a:p>
        </p:txBody>
      </p:sp>
    </p:spTree>
    <p:extLst>
      <p:ext uri="{BB962C8B-B14F-4D97-AF65-F5344CB8AC3E}">
        <p14:creationId xmlns:p14="http://schemas.microsoft.com/office/powerpoint/2010/main" xmlns="" val="423501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8" grpId="0"/>
      <p:bldP spid="4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2D9155B7-AEFD-4B4E-B26A-DBC0BC80D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5551568" y="447040"/>
            <a:ext cx="2406671" cy="32088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FB9476C5-A216-4636-86EC-A0E66D8A3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8335824" y="1722691"/>
            <a:ext cx="3190851" cy="20374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5EAA276E-BF52-4638-98F3-E690E306CF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1165086" y="3582770"/>
            <a:ext cx="3395451" cy="2390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AD59E216-A2C7-4017-8DF6-E472AA4C425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8714101" y="4034502"/>
            <a:ext cx="3071986" cy="2303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0C44899A-ADE5-4EF1-9C0A-6C3499E34D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xmlns="" r:id="rId11"/>
              </a:ext>
            </a:extLst>
          </a:blip>
          <a:stretch>
            <a:fillRect/>
          </a:stretch>
        </p:blipFill>
        <p:spPr>
          <a:xfrm>
            <a:off x="4893608" y="4034502"/>
            <a:ext cx="3442216" cy="23039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kstniOkvir 7">
            <a:extLst>
              <a:ext uri="{FF2B5EF4-FFF2-40B4-BE49-F238E27FC236}">
                <a16:creationId xmlns:a16="http://schemas.microsoft.com/office/drawing/2014/main" xmlns="" id="{0648B9F6-76D3-4863-82B2-E90EFF29CDA7}"/>
              </a:ext>
            </a:extLst>
          </p:cNvPr>
          <p:cNvSpPr txBox="1"/>
          <p:nvPr/>
        </p:nvSpPr>
        <p:spPr>
          <a:xfrm>
            <a:off x="8714101" y="1079039"/>
            <a:ext cx="2214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slatkovodni organizmi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D1EB4ED8-61AD-4FE2-8048-A0095F52AB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837473B0-CC2E-450A-ABE3-18F120FF3D39}">
                <a1611:picAttrSrcUrl xmlns:a1611="http://schemas.microsoft.com/office/drawing/2016/11/main" xmlns="" r:id="rId13"/>
              </a:ext>
            </a:extLst>
          </a:blip>
          <a:stretch>
            <a:fillRect/>
          </a:stretch>
        </p:blipFill>
        <p:spPr>
          <a:xfrm>
            <a:off x="945857" y="640738"/>
            <a:ext cx="3833907" cy="2539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623451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550BDC74-623E-4FBC-B3EB-8BD86E76EB44}"/>
              </a:ext>
            </a:extLst>
          </p:cNvPr>
          <p:cNvSpPr/>
          <p:nvPr/>
        </p:nvSpPr>
        <p:spPr>
          <a:xfrm>
            <a:off x="213359" y="276085"/>
            <a:ext cx="11216641" cy="163057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A) Životinje </a:t>
            </a: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SLATKIH VODA 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(npr. pastrve) sadržavaju tjelesne tekućine s VIŠOM koncentracijom otopljenih soli, nego što ih je u vodi u kojoj žive.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 im osmozom neprestano ULAZI u tijelo te ju aktivno IZBACUJU iz tijela razrijeđenom mokraćom.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 tog razloga slatkovodne ribe NIKADA NE PIJU VODU, a sol i druge tvari dobivaju iz hrane.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E4203B12-67DA-4297-A644-1AF4F2155EFD}"/>
              </a:ext>
            </a:extLst>
          </p:cNvPr>
          <p:cNvSpPr/>
          <p:nvPr/>
        </p:nvSpPr>
        <p:spPr>
          <a:xfrm>
            <a:off x="214278" y="4134448"/>
            <a:ext cx="1686560" cy="894752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 mokraćom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18058A82-C718-4EBD-9BD2-C24FA33687D0}"/>
              </a:ext>
            </a:extLst>
          </p:cNvPr>
          <p:cNvSpPr/>
          <p:nvPr/>
        </p:nvSpPr>
        <p:spPr>
          <a:xfrm>
            <a:off x="8875739" y="4795455"/>
            <a:ext cx="1571050" cy="856001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 + VODA</a:t>
            </a:r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1F2D1320-8864-4139-9649-92851648BC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958" y="2323629"/>
            <a:ext cx="6832661" cy="39751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xmlns="" id="{120AB712-66D7-4290-8568-D35B7D16611C}"/>
              </a:ext>
            </a:extLst>
          </p:cNvPr>
          <p:cNvSpPr/>
          <p:nvPr/>
        </p:nvSpPr>
        <p:spPr>
          <a:xfrm>
            <a:off x="2217452" y="2463879"/>
            <a:ext cx="2607341" cy="59423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veća koncentracija VODE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xmlns="" id="{14A36F9F-DAE8-4F42-8267-B3E9A35A0034}"/>
              </a:ext>
            </a:extLst>
          </p:cNvPr>
          <p:cNvSpPr/>
          <p:nvPr/>
        </p:nvSpPr>
        <p:spPr>
          <a:xfrm>
            <a:off x="3699509" y="4168939"/>
            <a:ext cx="2169289" cy="59423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veća koncentracija SOLI</a:t>
            </a:r>
          </a:p>
        </p:txBody>
      </p:sp>
      <p:sp>
        <p:nvSpPr>
          <p:cNvPr id="14" name="Strelica: zakrivljeno prema dolje 13">
            <a:extLst>
              <a:ext uri="{FF2B5EF4-FFF2-40B4-BE49-F238E27FC236}">
                <a16:creationId xmlns:a16="http://schemas.microsoft.com/office/drawing/2014/main" xmlns="" id="{DEE05DF3-5447-4EAA-8261-62F5995990FF}"/>
              </a:ext>
            </a:extLst>
          </p:cNvPr>
          <p:cNvSpPr/>
          <p:nvPr/>
        </p:nvSpPr>
        <p:spPr>
          <a:xfrm rot="2804481" flipH="1">
            <a:off x="8021637" y="4239725"/>
            <a:ext cx="1381767" cy="594238"/>
          </a:xfrm>
          <a:prstGeom prst="curvedDownArrow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5" name="Strelica: zakrivljeno prema dolje 14">
            <a:extLst>
              <a:ext uri="{FF2B5EF4-FFF2-40B4-BE49-F238E27FC236}">
                <a16:creationId xmlns:a16="http://schemas.microsoft.com/office/drawing/2014/main" xmlns="" id="{163758D3-83BE-4F6F-AFC0-9CD946888B48}"/>
              </a:ext>
            </a:extLst>
          </p:cNvPr>
          <p:cNvSpPr/>
          <p:nvPr/>
        </p:nvSpPr>
        <p:spPr>
          <a:xfrm rot="10571328">
            <a:off x="1644504" y="4931163"/>
            <a:ext cx="1531297" cy="636338"/>
          </a:xfrm>
          <a:prstGeom prst="curvedDownArrow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11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902B1B8E-1F48-4579-8203-459EC462532B}"/>
              </a:ext>
            </a:extLst>
          </p:cNvPr>
          <p:cNvSpPr/>
          <p:nvPr/>
        </p:nvSpPr>
        <p:spPr>
          <a:xfrm>
            <a:off x="279981" y="301864"/>
            <a:ext cx="10835060" cy="1630570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B) Životinje </a:t>
            </a:r>
            <a:r>
              <a:rPr lang="hr-HR" sz="2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SLANIH VODA 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npr. ( kovač) sadržavaju tjelesne tekućine s NIŽOM koncentracijom otopljenih soli, nego što ih je u vodi u kojoj žive. 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Vodu osmozom neprestano GUBE iz tijela pa mokraćom luče minimalnu količinu vode, PIJU morsku vodu i aktivno IZBACUJU VIŠAK SOLI kroz škrge. 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CB4863BC-139D-48E2-92C3-628FB918AB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048" b="5585"/>
          <a:stretch/>
        </p:blipFill>
        <p:spPr>
          <a:xfrm>
            <a:off x="2502386" y="2052638"/>
            <a:ext cx="5879614" cy="4602957"/>
          </a:xfrm>
          <a:prstGeom prst="rect">
            <a:avLst/>
          </a:prstGeom>
        </p:spPr>
      </p:pic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xmlns="" id="{699972F0-A370-43DB-97C0-25CE66A74969}"/>
              </a:ext>
            </a:extLst>
          </p:cNvPr>
          <p:cNvSpPr/>
          <p:nvPr/>
        </p:nvSpPr>
        <p:spPr>
          <a:xfrm>
            <a:off x="3196834" y="5821950"/>
            <a:ext cx="2245359" cy="59423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veća koncentracija SOLI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xmlns="" id="{0E2A2C2B-30B4-4737-BE0D-D7F05D705C42}"/>
              </a:ext>
            </a:extLst>
          </p:cNvPr>
          <p:cNvSpPr/>
          <p:nvPr/>
        </p:nvSpPr>
        <p:spPr>
          <a:xfrm>
            <a:off x="4576721" y="4577335"/>
            <a:ext cx="2057760" cy="59423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veća koncentracija VODE</a:t>
            </a:r>
          </a:p>
        </p:txBody>
      </p:sp>
      <p:sp>
        <p:nvSpPr>
          <p:cNvPr id="13" name="Pravokutnik: zaobljeni kutovi 12">
            <a:extLst>
              <a:ext uri="{FF2B5EF4-FFF2-40B4-BE49-F238E27FC236}">
                <a16:creationId xmlns:a16="http://schemas.microsoft.com/office/drawing/2014/main" xmlns="" id="{E4FF6D3E-55FB-428D-9D9A-E7B25BED2171}"/>
              </a:ext>
            </a:extLst>
          </p:cNvPr>
          <p:cNvSpPr/>
          <p:nvPr/>
        </p:nvSpPr>
        <p:spPr>
          <a:xfrm>
            <a:off x="7703217" y="4854543"/>
            <a:ext cx="1686560" cy="59423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piju VODU</a:t>
            </a:r>
          </a:p>
        </p:txBody>
      </p:sp>
      <p:sp>
        <p:nvSpPr>
          <p:cNvPr id="14" name="Strelica: zakrivljeno prema dolje 13">
            <a:extLst>
              <a:ext uri="{FF2B5EF4-FFF2-40B4-BE49-F238E27FC236}">
                <a16:creationId xmlns:a16="http://schemas.microsoft.com/office/drawing/2014/main" xmlns="" id="{14E85505-3C25-4C3C-A162-DB652B184BB2}"/>
              </a:ext>
            </a:extLst>
          </p:cNvPr>
          <p:cNvSpPr/>
          <p:nvPr/>
        </p:nvSpPr>
        <p:spPr>
          <a:xfrm rot="1957344" flipH="1">
            <a:off x="6922547" y="4056546"/>
            <a:ext cx="1472561" cy="594238"/>
          </a:xfrm>
          <a:prstGeom prst="curvedDownArrow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xmlns="" id="{7C689650-489E-4C47-B08F-88AC055E9E8E}"/>
              </a:ext>
            </a:extLst>
          </p:cNvPr>
          <p:cNvSpPr/>
          <p:nvPr/>
        </p:nvSpPr>
        <p:spPr>
          <a:xfrm>
            <a:off x="6876761" y="2724638"/>
            <a:ext cx="1574800" cy="594238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višak SOLI</a:t>
            </a:r>
          </a:p>
        </p:txBody>
      </p:sp>
      <p:sp>
        <p:nvSpPr>
          <p:cNvPr id="17" name="Strelica: zakrivljeno prema dolje 16">
            <a:extLst>
              <a:ext uri="{FF2B5EF4-FFF2-40B4-BE49-F238E27FC236}">
                <a16:creationId xmlns:a16="http://schemas.microsoft.com/office/drawing/2014/main" xmlns="" id="{70925BCC-C1B1-4EB9-81C8-598799B5A4AA}"/>
              </a:ext>
            </a:extLst>
          </p:cNvPr>
          <p:cNvSpPr/>
          <p:nvPr/>
        </p:nvSpPr>
        <p:spPr>
          <a:xfrm rot="7008090" flipH="1" flipV="1">
            <a:off x="5505800" y="3218311"/>
            <a:ext cx="1472561" cy="678242"/>
          </a:xfrm>
          <a:prstGeom prst="curvedDownArrow">
            <a:avLst/>
          </a:prstGeom>
          <a:solidFill>
            <a:schemeClr val="tx1">
              <a:lumMod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474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1745C7BF-A3AA-418A-9838-8175AF468826}"/>
              </a:ext>
            </a:extLst>
          </p:cNvPr>
          <p:cNvSpPr txBox="1"/>
          <p:nvPr/>
        </p:nvSpPr>
        <p:spPr>
          <a:xfrm>
            <a:off x="3274833" y="6948570"/>
            <a:ext cx="2284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2" tooltip="https://es.wikipedia.org/wiki/Vertebrata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3" tooltip="https://creativecommons.org/licenses/by-sa/3.0/"/>
              </a:rPr>
              <a:t>CC BY-SA</a:t>
            </a:r>
            <a:endParaRPr lang="hr-HR" sz="900"/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64804A0A-9515-46D3-81BF-607065182A17}"/>
              </a:ext>
            </a:extLst>
          </p:cNvPr>
          <p:cNvSpPr txBox="1"/>
          <p:nvPr/>
        </p:nvSpPr>
        <p:spPr>
          <a:xfrm>
            <a:off x="1693373" y="7098570"/>
            <a:ext cx="368649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4" tooltip="https://fr.wikipedia.org/wiki/Chordata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3" tooltip="https://creativecommons.org/licenses/by-sa/3.0/"/>
              </a:rPr>
              <a:t>CC BY-SA</a:t>
            </a:r>
            <a:endParaRPr lang="hr-HR" sz="900"/>
          </a:p>
        </p:txBody>
      </p:sp>
      <p:sp>
        <p:nvSpPr>
          <p:cNvPr id="8" name="Pravokutnik: zaobljeni kutovi 7">
            <a:extLst>
              <a:ext uri="{FF2B5EF4-FFF2-40B4-BE49-F238E27FC236}">
                <a16:creationId xmlns:a16="http://schemas.microsoft.com/office/drawing/2014/main" xmlns="" id="{1975CE35-4040-4BFC-B63A-3A3C139395FE}"/>
              </a:ext>
            </a:extLst>
          </p:cNvPr>
          <p:cNvSpPr/>
          <p:nvPr/>
        </p:nvSpPr>
        <p:spPr>
          <a:xfrm>
            <a:off x="891640" y="229239"/>
            <a:ext cx="10304680" cy="144716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SPUŽVE I ŽARNJACI (beskralježnjaci) nemaju organe </a:t>
            </a:r>
            <a:r>
              <a:rPr lang="hr-HR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 izlučivanje, ni dišni, ni optjecajni sustav pa 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otpadne tvari uklanjaju DIFUZIJOM preko površine tijela.</a:t>
            </a:r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AB765494-723A-4916-9477-A55DDC5F8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1016078" y="2456811"/>
            <a:ext cx="3069563" cy="2302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6F3C52D9-B7D0-4360-BC4A-6C09C08DC7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57918" y="3360667"/>
            <a:ext cx="3069563" cy="23021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9822856-0D59-4FCE-9434-4555C2DCC1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23568" y="2439313"/>
            <a:ext cx="3069562" cy="23021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kstniOkvir 1">
            <a:extLst>
              <a:ext uri="{FF2B5EF4-FFF2-40B4-BE49-F238E27FC236}">
                <a16:creationId xmlns:a16="http://schemas.microsoft.com/office/drawing/2014/main" xmlns="" id="{1B6915C0-E7EF-4F76-AF13-BB8FEC7DA156}"/>
              </a:ext>
            </a:extLst>
          </p:cNvPr>
          <p:cNvSpPr txBox="1"/>
          <p:nvPr/>
        </p:nvSpPr>
        <p:spPr>
          <a:xfrm>
            <a:off x="2194560" y="502545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spužva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0B721A17-4703-42B9-9F00-BA579B3EE77E}"/>
              </a:ext>
            </a:extLst>
          </p:cNvPr>
          <p:cNvSpPr txBox="1"/>
          <p:nvPr/>
        </p:nvSpPr>
        <p:spPr>
          <a:xfrm>
            <a:off x="8423568" y="513506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žarnjaci</a:t>
            </a:r>
          </a:p>
        </p:txBody>
      </p:sp>
    </p:spTree>
    <p:extLst>
      <p:ext uri="{BB962C8B-B14F-4D97-AF65-F5344CB8AC3E}">
        <p14:creationId xmlns:p14="http://schemas.microsoft.com/office/powerpoint/2010/main" xmlns="" val="3370008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656252A5-519E-4343-86CF-7E9597FA4FFC}"/>
              </a:ext>
            </a:extLst>
          </p:cNvPr>
          <p:cNvSpPr/>
          <p:nvPr/>
        </p:nvSpPr>
        <p:spPr>
          <a:xfrm>
            <a:off x="891640" y="229239"/>
            <a:ext cx="10304680" cy="1040761"/>
          </a:xfrm>
          <a:prstGeom prst="roundRect">
            <a:avLst/>
          </a:prstGeom>
          <a:solidFill>
            <a:schemeClr val="bg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Rakovi otpadne tvari izlučuju preko TICALNIH ŽLIJEZDA, a ježinci VODOŽILNIM SUSTAVOM.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121C142B-B8EF-44E8-92AE-B5962EA77C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58" y="2259744"/>
            <a:ext cx="3168543" cy="2279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682EF3B9-7B0B-48E7-A8DE-E6B314913A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2550" y="3634813"/>
            <a:ext cx="3060119" cy="2279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AAD22107-7653-4CE8-B950-AAD20ABC61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41" y="2259745"/>
            <a:ext cx="3039720" cy="2279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24F40F90-CCD9-4AB1-9BDB-DB8C3AB72586}"/>
              </a:ext>
            </a:extLst>
          </p:cNvPr>
          <p:cNvSpPr txBox="1"/>
          <p:nvPr/>
        </p:nvSpPr>
        <p:spPr>
          <a:xfrm>
            <a:off x="2948815" y="4854694"/>
            <a:ext cx="87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rakovi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xmlns="" id="{8BFA5CC2-D3B9-4755-AA2B-F44C149C9185}"/>
              </a:ext>
            </a:extLst>
          </p:cNvPr>
          <p:cNvSpPr txBox="1"/>
          <p:nvPr/>
        </p:nvSpPr>
        <p:spPr>
          <a:xfrm>
            <a:off x="9348629" y="4854694"/>
            <a:ext cx="873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ježinci</a:t>
            </a:r>
          </a:p>
        </p:txBody>
      </p:sp>
    </p:spTree>
    <p:extLst>
      <p:ext uri="{BB962C8B-B14F-4D97-AF65-F5344CB8AC3E}">
        <p14:creationId xmlns:p14="http://schemas.microsoft.com/office/powerpoint/2010/main" xmlns="" val="86442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34852A64-BFC0-4A86-82F6-49868F6C7959}"/>
              </a:ext>
            </a:extLst>
          </p:cNvPr>
          <p:cNvSpPr/>
          <p:nvPr/>
        </p:nvSpPr>
        <p:spPr>
          <a:xfrm>
            <a:off x="1106282" y="305192"/>
            <a:ext cx="8210438" cy="8611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OSTALA ŽIVA BIĆA - regulacija sastava tjelesnih tekućina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5991606E-62A4-4102-AF37-335A8C92104B}"/>
              </a:ext>
            </a:extLst>
          </p:cNvPr>
          <p:cNvSpPr/>
          <p:nvPr/>
        </p:nvSpPr>
        <p:spPr>
          <a:xfrm>
            <a:off x="1106282" y="1493767"/>
            <a:ext cx="9368678" cy="7211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ALGE i GLJIVE otpadne tvari izbacuju DIFUZIJOM preko stanične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stijenke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okoliš</a:t>
            </a:r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36224551-8767-477E-B2FF-B329B82A9D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0973" y="3429000"/>
            <a:ext cx="3541873" cy="23509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449852C7-038F-4C6F-B792-B0C7321888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1016" y="2617919"/>
            <a:ext cx="2440678" cy="18305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C5E1D108-5CC2-4B3C-97CD-13C5E5C5D3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5661" y="4719427"/>
            <a:ext cx="2556108" cy="19170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xmlns="" id="{57F78C59-A11C-42D8-AAD7-47E714E5E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1660" y="2617919"/>
            <a:ext cx="2556108" cy="17030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xmlns="" id="{7E9A94F8-39C8-42FB-8421-0D3DAD04A4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77145" y="4726100"/>
            <a:ext cx="2440678" cy="1626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kstniOkvir 2">
            <a:extLst>
              <a:ext uri="{FF2B5EF4-FFF2-40B4-BE49-F238E27FC236}">
                <a16:creationId xmlns:a16="http://schemas.microsoft.com/office/drawing/2014/main" xmlns="" id="{1510DFF7-C4FE-45F2-864A-9E365D273466}"/>
              </a:ext>
            </a:extLst>
          </p:cNvPr>
          <p:cNvSpPr txBox="1"/>
          <p:nvPr/>
        </p:nvSpPr>
        <p:spPr>
          <a:xfrm>
            <a:off x="2550160" y="5982870"/>
            <a:ext cx="619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alge</a:t>
            </a:r>
          </a:p>
        </p:txBody>
      </p: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D6B0DBBB-1A0E-440D-8C3B-D5407509C937}"/>
              </a:ext>
            </a:extLst>
          </p:cNvPr>
          <p:cNvSpPr txBox="1"/>
          <p:nvPr/>
        </p:nvSpPr>
        <p:spPr>
          <a:xfrm>
            <a:off x="8578710" y="5169819"/>
            <a:ext cx="70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gljive</a:t>
            </a:r>
          </a:p>
        </p:txBody>
      </p:sp>
    </p:spTree>
    <p:extLst>
      <p:ext uri="{BB962C8B-B14F-4D97-AF65-F5344CB8AC3E}">
        <p14:creationId xmlns:p14="http://schemas.microsoft.com/office/powerpoint/2010/main" xmlns="" val="7678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3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F3E4309E-B080-4032-B4B5-D3614066DF13}"/>
              </a:ext>
            </a:extLst>
          </p:cNvPr>
          <p:cNvSpPr/>
          <p:nvPr/>
        </p:nvSpPr>
        <p:spPr>
          <a:xfrm>
            <a:off x="6280805" y="482462"/>
            <a:ext cx="5587998" cy="284988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BILJKE količinu vode reguliraju procesom TRANSPIRACIJE kroz </a:t>
            </a:r>
            <a:r>
              <a:rPr lang="hr-HR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puči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ctr"/>
            <a:endParaRPr lang="hr-H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Voda im služi kao prijevozno sredstvo za različite tvari u biljci.</a:t>
            </a:r>
          </a:p>
        </p:txBody>
      </p:sp>
      <p:pic>
        <p:nvPicPr>
          <p:cNvPr id="3" name="Picture 7" descr="radA097E.jpg">
            <a:extLst>
              <a:ext uri="{FF2B5EF4-FFF2-40B4-BE49-F238E27FC236}">
                <a16:creationId xmlns:a16="http://schemas.microsoft.com/office/drawing/2014/main" xmlns="" id="{38892CFE-226E-4072-A142-68607BF23D98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2550" y="594243"/>
            <a:ext cx="3982918" cy="4623709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EBDD4023-12CF-4A5D-902E-D4DE63723E06}"/>
              </a:ext>
            </a:extLst>
          </p:cNvPr>
          <p:cNvSpPr/>
          <p:nvPr/>
        </p:nvSpPr>
        <p:spPr>
          <a:xfrm>
            <a:off x="1472329" y="5534620"/>
            <a:ext cx="2658589" cy="61694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 vode u biljaka</a:t>
            </a:r>
          </a:p>
        </p:txBody>
      </p:sp>
      <p:pic>
        <p:nvPicPr>
          <p:cNvPr id="3074" name="Picture 2" descr="Question Mark, Note, Request, Mat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94638" y="3912973"/>
            <a:ext cx="3715264" cy="247684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5461688" y="4489621"/>
            <a:ext cx="1704697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dirty="0" smtClean="0"/>
              <a:t>Prisjeti se kojim </a:t>
            </a:r>
          </a:p>
          <a:p>
            <a:r>
              <a:rPr lang="hr-HR" dirty="0" smtClean="0"/>
              <a:t>procesima voda </a:t>
            </a:r>
          </a:p>
          <a:p>
            <a:r>
              <a:rPr lang="hr-HR" dirty="0" smtClean="0"/>
              <a:t>ulazi u korijen </a:t>
            </a:r>
          </a:p>
          <a:p>
            <a:r>
              <a:rPr lang="hr-HR" dirty="0" smtClean="0"/>
              <a:t>i putuje po </a:t>
            </a:r>
          </a:p>
          <a:p>
            <a:r>
              <a:rPr lang="hr-HR" dirty="0" smtClean="0"/>
              <a:t>biljci do listova!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92251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7AD3C671-0D6F-4A07-BA1E-93D8B4540669}"/>
              </a:ext>
            </a:extLst>
          </p:cNvPr>
          <p:cNvSpPr/>
          <p:nvPr/>
        </p:nvSpPr>
        <p:spPr>
          <a:xfrm>
            <a:off x="699882" y="436549"/>
            <a:ext cx="9368678" cy="72111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JEDNOSTANIČNI ORGANIZMI sastav stanične tekućine reguliraju DIFUZIJOM i OSMOZOM kroz staničnu membranu npr.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arheje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bakterije</a:t>
            </a:r>
          </a:p>
        </p:txBody>
      </p:sp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8705ECFA-46BD-4BD2-A3E8-FF83719C3A6F}"/>
              </a:ext>
            </a:extLst>
          </p:cNvPr>
          <p:cNvSpPr txBox="1"/>
          <p:nvPr/>
        </p:nvSpPr>
        <p:spPr>
          <a:xfrm>
            <a:off x="1626375" y="6781371"/>
            <a:ext cx="3433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2" tooltip="https://en.wikipedia.org/wiki/Amoeba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3" tooltip="https://creativecommons.org/licenses/by-sa/3.0/"/>
              </a:rPr>
              <a:t>CC BY-SA</a:t>
            </a:r>
            <a:endParaRPr lang="hr-HR" sz="900"/>
          </a:p>
        </p:txBody>
      </p:sp>
      <p:pic>
        <p:nvPicPr>
          <p:cNvPr id="15" name="Slika 14">
            <a:extLst>
              <a:ext uri="{FF2B5EF4-FFF2-40B4-BE49-F238E27FC236}">
                <a16:creationId xmlns:a16="http://schemas.microsoft.com/office/drawing/2014/main" xmlns="" id="{0F58D357-E1A7-4E60-83AE-6DBFA607B1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4160" y="1736515"/>
            <a:ext cx="3048000" cy="228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Rezervirano mjesto sadržaja 7">
            <a:extLst>
              <a:ext uri="{FF2B5EF4-FFF2-40B4-BE49-F238E27FC236}">
                <a16:creationId xmlns:a16="http://schemas.microsoft.com/office/drawing/2014/main" xmlns="" id="{0FCE1403-4E00-4501-B204-7342BDB01D0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478"/>
          <a:stretch/>
        </p:blipFill>
        <p:spPr>
          <a:xfrm>
            <a:off x="3881482" y="4601367"/>
            <a:ext cx="4429035" cy="1861858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EBCDA7E1-00AB-413D-ABEA-D30ADC8EBD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3040" y="1540094"/>
            <a:ext cx="3332480" cy="2499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11A69917-CC4C-4A24-B11E-0DBC8DAE056A}"/>
              </a:ext>
            </a:extLst>
          </p:cNvPr>
          <p:cNvSpPr txBox="1"/>
          <p:nvPr/>
        </p:nvSpPr>
        <p:spPr>
          <a:xfrm>
            <a:off x="3058160" y="3653183"/>
            <a:ext cx="853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arheje</a:t>
            </a:r>
            <a:endParaRPr lang="hr-HR" i="1" dirty="0"/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AFE59201-D2FD-43E1-A235-385EA926A15F}"/>
              </a:ext>
            </a:extLst>
          </p:cNvPr>
          <p:cNvSpPr txBox="1"/>
          <p:nvPr/>
        </p:nvSpPr>
        <p:spPr>
          <a:xfrm>
            <a:off x="8702977" y="1551157"/>
            <a:ext cx="1026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bakterije</a:t>
            </a:r>
          </a:p>
        </p:txBody>
      </p:sp>
    </p:spTree>
    <p:extLst>
      <p:ext uri="{BB962C8B-B14F-4D97-AF65-F5344CB8AC3E}">
        <p14:creationId xmlns:p14="http://schemas.microsoft.com/office/powerpoint/2010/main" xmlns="" val="218774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 1">
            <a:extLst>
              <a:ext uri="{FF2B5EF4-FFF2-40B4-BE49-F238E27FC236}">
                <a16:creationId xmlns:a16="http://schemas.microsoft.com/office/drawing/2014/main" xmlns="" id="{B7C1173C-662B-44EF-9158-7F85FB19413D}"/>
              </a:ext>
            </a:extLst>
          </p:cNvPr>
          <p:cNvSpPr/>
          <p:nvPr/>
        </p:nvSpPr>
        <p:spPr>
          <a:xfrm>
            <a:off x="9234024" y="5440613"/>
            <a:ext cx="11478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1" dirty="0"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RB 13. str.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FF37B78-9011-4CE5-B604-915340464F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5642" y="5028797"/>
            <a:ext cx="832916" cy="7983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Above"/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A1B222A-304D-466F-B187-7B4B0B7181B2}"/>
              </a:ext>
            </a:extLst>
          </p:cNvPr>
          <p:cNvSpPr txBox="1"/>
          <p:nvPr/>
        </p:nvSpPr>
        <p:spPr>
          <a:xfrm>
            <a:off x="8110872" y="5625279"/>
            <a:ext cx="3394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b="1" u="sng" dirty="0"/>
              <a:t>ISTRAŽI</a:t>
            </a:r>
          </a:p>
          <a:p>
            <a:r>
              <a:rPr lang="hr-HR" i="1" dirty="0"/>
              <a:t>Koja je uloga </a:t>
            </a:r>
            <a:r>
              <a:rPr lang="hr-HR" i="1" dirty="0" err="1"/>
              <a:t>kontraktilnih</a:t>
            </a:r>
            <a:r>
              <a:rPr lang="hr-HR" i="1" dirty="0"/>
              <a:t> vakuola</a:t>
            </a:r>
          </a:p>
          <a:p>
            <a:r>
              <a:rPr lang="hr-HR" i="1" dirty="0"/>
              <a:t> (</a:t>
            </a:r>
            <a:r>
              <a:rPr lang="hr-HR" i="1" dirty="0" err="1"/>
              <a:t>stezljivih</a:t>
            </a:r>
            <a:r>
              <a:rPr lang="hr-HR" i="1" dirty="0"/>
              <a:t> mjehurića)?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7A959DBC-10EF-499F-9816-CFF395F6E6B0}"/>
              </a:ext>
            </a:extLst>
          </p:cNvPr>
          <p:cNvSpPr/>
          <p:nvPr/>
        </p:nvSpPr>
        <p:spPr>
          <a:xfrm>
            <a:off x="607985" y="426057"/>
            <a:ext cx="10537078" cy="111793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PROTISTI (papučica, ameba,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euglena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imaju zasebne </a:t>
            </a:r>
            <a:r>
              <a:rPr lang="hr-HR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organele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za proces regulacije sastava stanične tekućine - </a:t>
            </a:r>
            <a:r>
              <a:rPr lang="hr-HR" sz="2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KONTRAKTILNE VAKUOLE </a:t>
            </a: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(STEZLJIVE MJEHURIĆE)</a:t>
            </a:r>
          </a:p>
        </p:txBody>
      </p:sp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786DD2E3-673F-4A14-AAAF-E578B9F896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4539070" y="3170137"/>
            <a:ext cx="3198333" cy="2257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kstniOkvir 12">
            <a:extLst>
              <a:ext uri="{FF2B5EF4-FFF2-40B4-BE49-F238E27FC236}">
                <a16:creationId xmlns:a16="http://schemas.microsoft.com/office/drawing/2014/main" xmlns="" id="{8705ECFA-46BD-4BD2-A3E8-FF83719C3A6F}"/>
              </a:ext>
            </a:extLst>
          </p:cNvPr>
          <p:cNvSpPr txBox="1"/>
          <p:nvPr/>
        </p:nvSpPr>
        <p:spPr>
          <a:xfrm>
            <a:off x="1626375" y="6781371"/>
            <a:ext cx="3433305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900">
                <a:hlinkClick r:id="rId4" tooltip="https://en.wikipedia.org/wiki/Amoeba"/>
              </a:rPr>
              <a:t>Ta fotografija</a:t>
            </a:r>
            <a:r>
              <a:rPr lang="hr-HR" sz="900"/>
              <a:t> korisnika Nepoznat autor: licenca </a:t>
            </a:r>
            <a:r>
              <a:rPr lang="hr-HR" sz="900">
                <a:hlinkClick r:id="rId5" tooltip="https://creativecommons.org/licenses/by-sa/3.0/"/>
              </a:rPr>
              <a:t>CC BY-SA</a:t>
            </a:r>
            <a:endParaRPr lang="hr-HR" sz="90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C8287F6-CDAB-40B5-96F6-9B66B1BCF6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323" t="31722" r="19349" b="13691"/>
          <a:stretch/>
        </p:blipFill>
        <p:spPr>
          <a:xfrm>
            <a:off x="8110874" y="1962449"/>
            <a:ext cx="3394121" cy="19897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AD329DAC-4962-4475-9858-872CF0B4128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881" t="12235" r="26118" b="2908"/>
          <a:stretch/>
        </p:blipFill>
        <p:spPr>
          <a:xfrm>
            <a:off x="1066800" y="1974107"/>
            <a:ext cx="3098800" cy="25043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5FECF392-BF6F-431B-93AA-D4FF54ED87AC}"/>
              </a:ext>
            </a:extLst>
          </p:cNvPr>
          <p:cNvSpPr txBox="1"/>
          <p:nvPr/>
        </p:nvSpPr>
        <p:spPr>
          <a:xfrm>
            <a:off x="1306744" y="2141467"/>
            <a:ext cx="10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papučica</a:t>
            </a:r>
          </a:p>
        </p:txBody>
      </p:sp>
      <p:sp>
        <p:nvSpPr>
          <p:cNvPr id="11" name="TekstniOkvir 10">
            <a:extLst>
              <a:ext uri="{FF2B5EF4-FFF2-40B4-BE49-F238E27FC236}">
                <a16:creationId xmlns:a16="http://schemas.microsoft.com/office/drawing/2014/main" xmlns="" id="{C7188BFE-B917-4C7A-8E9E-119977CA911F}"/>
              </a:ext>
            </a:extLst>
          </p:cNvPr>
          <p:cNvSpPr txBox="1"/>
          <p:nvPr/>
        </p:nvSpPr>
        <p:spPr>
          <a:xfrm>
            <a:off x="6754744" y="3244334"/>
            <a:ext cx="10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/>
              <a:t>ameba</a:t>
            </a: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7DD0E835-65D4-4757-924C-8590992A6FCF}"/>
              </a:ext>
            </a:extLst>
          </p:cNvPr>
          <p:cNvSpPr txBox="1"/>
          <p:nvPr/>
        </p:nvSpPr>
        <p:spPr>
          <a:xfrm>
            <a:off x="10381839" y="3436339"/>
            <a:ext cx="1074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i="1" dirty="0" err="1"/>
              <a:t>euglena</a:t>
            </a:r>
            <a:endParaRPr lang="hr-HR" i="1" dirty="0"/>
          </a:p>
        </p:txBody>
      </p:sp>
    </p:spTree>
    <p:extLst>
      <p:ext uri="{BB962C8B-B14F-4D97-AF65-F5344CB8AC3E}">
        <p14:creationId xmlns:p14="http://schemas.microsoft.com/office/powerpoint/2010/main" xmlns="" val="2243453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 animBg="1"/>
      <p:bldP spid="4" grpId="0"/>
      <p:bldP spid="11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327DA8FA-3259-4677-B5A1-D2E73C4788B0}"/>
              </a:ext>
            </a:extLst>
          </p:cNvPr>
          <p:cNvSpPr/>
          <p:nvPr/>
        </p:nvSpPr>
        <p:spPr>
          <a:xfrm>
            <a:off x="870503" y="409378"/>
            <a:ext cx="10450994" cy="89564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Osim čovjeka i ostala živa bića teže održavanju stalnog sastava tjelesnih tekućina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0578D202-4056-4A33-A491-FD66F474A36C}"/>
              </a:ext>
            </a:extLst>
          </p:cNvPr>
          <p:cNvSpPr/>
          <p:nvPr/>
        </p:nvSpPr>
        <p:spPr>
          <a:xfrm>
            <a:off x="2893983" y="1716823"/>
            <a:ext cx="7386221" cy="89564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Metabolizmom bjelančevina preko mokraće izlučuju:</a:t>
            </a: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xmlns="" id="{68C3C113-6C0E-468B-B23D-E16953B056FD}"/>
              </a:ext>
            </a:extLst>
          </p:cNvPr>
          <p:cNvSpPr/>
          <p:nvPr/>
        </p:nvSpPr>
        <p:spPr>
          <a:xfrm>
            <a:off x="6485101" y="2790021"/>
            <a:ext cx="247403" cy="903324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xmlns="" id="{B32246CF-0BC0-4E9C-8C4F-FA0DB4DA0B40}"/>
              </a:ext>
            </a:extLst>
          </p:cNvPr>
          <p:cNvSpPr/>
          <p:nvPr/>
        </p:nvSpPr>
        <p:spPr>
          <a:xfrm rot="20378002">
            <a:off x="9175686" y="2723188"/>
            <a:ext cx="242567" cy="100484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xmlns="" id="{EC467059-EFDC-45C6-B57B-52BE2375E154}"/>
              </a:ext>
            </a:extLst>
          </p:cNvPr>
          <p:cNvSpPr/>
          <p:nvPr/>
        </p:nvSpPr>
        <p:spPr>
          <a:xfrm rot="1173693">
            <a:off x="4019183" y="2795335"/>
            <a:ext cx="222745" cy="892697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xmlns="" id="{AD3DCA5B-8226-4817-AEA5-21CB7B93F5AD}"/>
              </a:ext>
            </a:extLst>
          </p:cNvPr>
          <p:cNvSpPr/>
          <p:nvPr/>
        </p:nvSpPr>
        <p:spPr>
          <a:xfrm>
            <a:off x="2942825" y="3717856"/>
            <a:ext cx="1866679" cy="10470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AMONIJAK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xmlns="" id="{96185E6E-DACE-43F9-8166-3CC31F5CB3E3}"/>
              </a:ext>
            </a:extLst>
          </p:cNvPr>
          <p:cNvSpPr/>
          <p:nvPr/>
        </p:nvSpPr>
        <p:spPr>
          <a:xfrm>
            <a:off x="8412319" y="3737976"/>
            <a:ext cx="2833183" cy="10470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MOKRAĆNU KISELINU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xmlns="" id="{01F16289-7F42-46E9-ADA2-6AB2286E2F69}"/>
              </a:ext>
            </a:extLst>
          </p:cNvPr>
          <p:cNvSpPr/>
          <p:nvPr/>
        </p:nvSpPr>
        <p:spPr>
          <a:xfrm>
            <a:off x="5791691" y="3727977"/>
            <a:ext cx="1590807" cy="1047024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UREU</a:t>
            </a:r>
          </a:p>
        </p:txBody>
      </p:sp>
      <p:sp>
        <p:nvSpPr>
          <p:cNvPr id="17" name="Strelica: prema dolje 16">
            <a:extLst>
              <a:ext uri="{FF2B5EF4-FFF2-40B4-BE49-F238E27FC236}">
                <a16:creationId xmlns:a16="http://schemas.microsoft.com/office/drawing/2014/main" xmlns="" id="{BF27D061-5931-4C64-85C0-5B914A66622F}"/>
              </a:ext>
            </a:extLst>
          </p:cNvPr>
          <p:cNvSpPr/>
          <p:nvPr/>
        </p:nvSpPr>
        <p:spPr>
          <a:xfrm>
            <a:off x="3764791" y="4874400"/>
            <a:ext cx="222745" cy="721155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trelica: prema dolje 17">
            <a:extLst>
              <a:ext uri="{FF2B5EF4-FFF2-40B4-BE49-F238E27FC236}">
                <a16:creationId xmlns:a16="http://schemas.microsoft.com/office/drawing/2014/main" xmlns="" id="{BA0EA84E-5877-46EA-A5BF-AEA278C90EC9}"/>
              </a:ext>
            </a:extLst>
          </p:cNvPr>
          <p:cNvSpPr/>
          <p:nvPr/>
        </p:nvSpPr>
        <p:spPr>
          <a:xfrm>
            <a:off x="6587094" y="4877948"/>
            <a:ext cx="222745" cy="721155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Strelica: prema dolje 18">
            <a:extLst>
              <a:ext uri="{FF2B5EF4-FFF2-40B4-BE49-F238E27FC236}">
                <a16:creationId xmlns:a16="http://schemas.microsoft.com/office/drawing/2014/main" xmlns="" id="{2F529B87-5FF6-4844-A6AB-E84DBC378469}"/>
              </a:ext>
            </a:extLst>
          </p:cNvPr>
          <p:cNvSpPr/>
          <p:nvPr/>
        </p:nvSpPr>
        <p:spPr>
          <a:xfrm>
            <a:off x="9717537" y="4839741"/>
            <a:ext cx="222745" cy="721155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Pravokutnik: zaobljeni kutovi 19">
            <a:extLst>
              <a:ext uri="{FF2B5EF4-FFF2-40B4-BE49-F238E27FC236}">
                <a16:creationId xmlns:a16="http://schemas.microsoft.com/office/drawing/2014/main" xmlns="" id="{97077EB6-3EAF-472B-A857-2C9BA89DC5B5}"/>
              </a:ext>
            </a:extLst>
          </p:cNvPr>
          <p:cNvSpPr/>
          <p:nvPr/>
        </p:nvSpPr>
        <p:spPr>
          <a:xfrm>
            <a:off x="1539087" y="5701091"/>
            <a:ext cx="3705188" cy="844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Najštetniji otpadni proizvod!</a:t>
            </a: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npr. kod vodenih životinja - riba</a:t>
            </a:r>
          </a:p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Pravokutnik: zaobljeni kutovi 21">
            <a:extLst>
              <a:ext uri="{FF2B5EF4-FFF2-40B4-BE49-F238E27FC236}">
                <a16:creationId xmlns:a16="http://schemas.microsoft.com/office/drawing/2014/main" xmlns="" id="{2610C4DC-47F4-42F9-9EA9-2EA058D4A809}"/>
              </a:ext>
            </a:extLst>
          </p:cNvPr>
          <p:cNvSpPr/>
          <p:nvPr/>
        </p:nvSpPr>
        <p:spPr>
          <a:xfrm>
            <a:off x="5643650" y="5701091"/>
            <a:ext cx="2577072" cy="84429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najčešće kod sisavaca</a:t>
            </a:r>
          </a:p>
        </p:txBody>
      </p:sp>
      <p:sp>
        <p:nvSpPr>
          <p:cNvPr id="23" name="Pravokutnik: zaobljeni kutovi 22">
            <a:extLst>
              <a:ext uri="{FF2B5EF4-FFF2-40B4-BE49-F238E27FC236}">
                <a16:creationId xmlns:a16="http://schemas.microsoft.com/office/drawing/2014/main" xmlns="" id="{ADE43E03-6AB5-486C-9A32-BB653A8709C9}"/>
              </a:ext>
            </a:extLst>
          </p:cNvPr>
          <p:cNvSpPr/>
          <p:nvPr/>
        </p:nvSpPr>
        <p:spPr>
          <a:xfrm>
            <a:off x="8717750" y="5729604"/>
            <a:ext cx="2417624" cy="80111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 ptica i kukaca</a:t>
            </a:r>
          </a:p>
        </p:txBody>
      </p:sp>
    </p:spTree>
    <p:extLst>
      <p:ext uri="{BB962C8B-B14F-4D97-AF65-F5344CB8AC3E}">
        <p14:creationId xmlns:p14="http://schemas.microsoft.com/office/powerpoint/2010/main" xmlns="" val="3226948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8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E4DB6CA2-79CC-47E7-9BB8-0A633F3165CE}"/>
              </a:ext>
            </a:extLst>
          </p:cNvPr>
          <p:cNvSpPr/>
          <p:nvPr/>
        </p:nvSpPr>
        <p:spPr>
          <a:xfrm>
            <a:off x="554288" y="249975"/>
            <a:ext cx="8625223" cy="861133"/>
          </a:xfrm>
          <a:prstGeom prst="roundRect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KOPNENE ŽIVOTINJE - regulacija sastava tjelesnih tekućina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A0D4302F-40E1-4561-AEE9-8B1595907EE9}"/>
              </a:ext>
            </a:extLst>
          </p:cNvPr>
          <p:cNvSpPr/>
          <p:nvPr/>
        </p:nvSpPr>
        <p:spPr>
          <a:xfrm>
            <a:off x="1095825" y="1227263"/>
            <a:ext cx="6583360" cy="736530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Trebaju spriječiti preveliki gubitak vode iz tijela.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1B68193C-5E3A-46EF-A228-8964A9A5CA99}"/>
              </a:ext>
            </a:extLst>
          </p:cNvPr>
          <p:cNvSpPr/>
          <p:nvPr/>
        </p:nvSpPr>
        <p:spPr>
          <a:xfrm>
            <a:off x="1782550" y="2121403"/>
            <a:ext cx="6305007" cy="89564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Gmazovi, ptice i sisavci - VIŠESLOJNOM KOŽOM</a:t>
            </a:r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4BAF704A-6EAA-4B83-8D97-D9CCA4240D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6297" y="2250453"/>
            <a:ext cx="2662802" cy="17740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9F5F2A24-3306-42F3-865D-9FD0189AA3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" r="19928" b="-381"/>
          <a:stretch/>
        </p:blipFill>
        <p:spPr>
          <a:xfrm>
            <a:off x="6858342" y="4767118"/>
            <a:ext cx="1957955" cy="18409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152CEF60-1A04-40C3-9BFF-1C9E7CA022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216" t="10065"/>
          <a:stretch/>
        </p:blipFill>
        <p:spPr>
          <a:xfrm>
            <a:off x="4606158" y="3645926"/>
            <a:ext cx="1957954" cy="1681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8BA9FCF3-CAFD-4AF5-9A1F-BC012BBB34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5672" y="4272766"/>
            <a:ext cx="1612675" cy="2419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114EAA61-EB4A-404F-AAA6-90A4935A59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2806" y="4851679"/>
            <a:ext cx="2445237" cy="16291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xmlns="" id="{806E2576-5518-4983-A43B-913B8EE2D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5293" y="375186"/>
            <a:ext cx="1253054" cy="17041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xmlns="" id="{41E9D5CF-54C2-4B02-94A4-716B1B064A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566" y="3167716"/>
            <a:ext cx="2078480" cy="1553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5454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91556EEB-A5AE-4204-BD6B-99D66373B1F4}"/>
              </a:ext>
            </a:extLst>
          </p:cNvPr>
          <p:cNvSpPr/>
          <p:nvPr/>
        </p:nvSpPr>
        <p:spPr>
          <a:xfrm>
            <a:off x="1835175" y="423669"/>
            <a:ext cx="6918208" cy="895640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Vodozemci ovisni o vodi - TANKA, SLUZAVA KOŽA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F702881-966C-4778-B9E4-060753E61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365" y="2040114"/>
            <a:ext cx="3050609" cy="2107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1177DC4A-328F-49BD-A5E7-C9E75036C6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884" r="34588" b="16253"/>
          <a:stretch/>
        </p:blipFill>
        <p:spPr>
          <a:xfrm>
            <a:off x="4811926" y="1620354"/>
            <a:ext cx="3184736" cy="21040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BBE83264-6E9E-416E-96D0-D3D6D1DB70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75" b="23114"/>
          <a:stretch/>
        </p:blipFill>
        <p:spPr>
          <a:xfrm>
            <a:off x="758616" y="2307918"/>
            <a:ext cx="3142121" cy="18401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559A526F-B9BD-4B58-A7CF-4DA3030A7D0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2815" r="10000"/>
          <a:stretch/>
        </p:blipFill>
        <p:spPr>
          <a:xfrm>
            <a:off x="4209734" y="4449087"/>
            <a:ext cx="4389120" cy="21079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7136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trelica: prema dolje 2">
            <a:extLst>
              <a:ext uri="{FF2B5EF4-FFF2-40B4-BE49-F238E27FC236}">
                <a16:creationId xmlns:a16="http://schemas.microsoft.com/office/drawing/2014/main" xmlns="" id="{0A245BBE-D584-44EF-8955-9D06120110FB}"/>
              </a:ext>
            </a:extLst>
          </p:cNvPr>
          <p:cNvSpPr/>
          <p:nvPr/>
        </p:nvSpPr>
        <p:spPr>
          <a:xfrm>
            <a:off x="6401542" y="1691801"/>
            <a:ext cx="228643" cy="2090086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trelica: prema dolje 3">
            <a:extLst>
              <a:ext uri="{FF2B5EF4-FFF2-40B4-BE49-F238E27FC236}">
                <a16:creationId xmlns:a16="http://schemas.microsoft.com/office/drawing/2014/main" xmlns="" id="{AAF3C5C1-D8E9-4B5C-8D10-41ECC81FA746}"/>
              </a:ext>
            </a:extLst>
          </p:cNvPr>
          <p:cNvSpPr/>
          <p:nvPr/>
        </p:nvSpPr>
        <p:spPr>
          <a:xfrm rot="20378002">
            <a:off x="8075073" y="1678361"/>
            <a:ext cx="237190" cy="109361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trelica: prema dolje 4">
            <a:extLst>
              <a:ext uri="{FF2B5EF4-FFF2-40B4-BE49-F238E27FC236}">
                <a16:creationId xmlns:a16="http://schemas.microsoft.com/office/drawing/2014/main" xmlns="" id="{36BCB9FB-D482-4333-A44D-86F54CAAC58F}"/>
              </a:ext>
            </a:extLst>
          </p:cNvPr>
          <p:cNvSpPr/>
          <p:nvPr/>
        </p:nvSpPr>
        <p:spPr>
          <a:xfrm rot="2718586">
            <a:off x="2640913" y="1562950"/>
            <a:ext cx="237190" cy="1093618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trelica: prema dolje 5">
            <a:extLst>
              <a:ext uri="{FF2B5EF4-FFF2-40B4-BE49-F238E27FC236}">
                <a16:creationId xmlns:a16="http://schemas.microsoft.com/office/drawing/2014/main" xmlns="" id="{A9432597-9E7E-4DD8-92A4-FCA43A1374E7}"/>
              </a:ext>
            </a:extLst>
          </p:cNvPr>
          <p:cNvSpPr/>
          <p:nvPr/>
        </p:nvSpPr>
        <p:spPr>
          <a:xfrm>
            <a:off x="4392239" y="1748358"/>
            <a:ext cx="228643" cy="1030711"/>
          </a:xfrm>
          <a:prstGeom prst="down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xmlns="" id="{3037C27F-3D31-4CC3-8871-B83A169D5F0C}"/>
              </a:ext>
            </a:extLst>
          </p:cNvPr>
          <p:cNvSpPr/>
          <p:nvPr/>
        </p:nvSpPr>
        <p:spPr>
          <a:xfrm>
            <a:off x="760083" y="2631419"/>
            <a:ext cx="2189258" cy="74820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ZNOJENJEM</a:t>
            </a:r>
          </a:p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xmlns="" id="{FCB0BA81-9B0E-4B58-A803-4E1447ABA155}"/>
              </a:ext>
            </a:extLst>
          </p:cNvPr>
          <p:cNvSpPr/>
          <p:nvPr/>
        </p:nvSpPr>
        <p:spPr>
          <a:xfrm>
            <a:off x="7760790" y="2900818"/>
            <a:ext cx="2189258" cy="74820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DISANJEM</a:t>
            </a:r>
          </a:p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Pravokutnik: zaobljeni kutovi 16">
            <a:extLst>
              <a:ext uri="{FF2B5EF4-FFF2-40B4-BE49-F238E27FC236}">
                <a16:creationId xmlns:a16="http://schemas.microsoft.com/office/drawing/2014/main" xmlns="" id="{B8A2D25F-9BD2-4E86-AD66-40864877D0B2}"/>
              </a:ext>
            </a:extLst>
          </p:cNvPr>
          <p:cNvSpPr/>
          <p:nvPr/>
        </p:nvSpPr>
        <p:spPr>
          <a:xfrm>
            <a:off x="5482288" y="3903637"/>
            <a:ext cx="2189258" cy="74820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STOLICOM</a:t>
            </a:r>
          </a:p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Pravokutnik: zaobljeni kutovi 17">
            <a:extLst>
              <a:ext uri="{FF2B5EF4-FFF2-40B4-BE49-F238E27FC236}">
                <a16:creationId xmlns:a16="http://schemas.microsoft.com/office/drawing/2014/main" xmlns="" id="{FC33DFD2-308E-4E00-8345-4F98BB05FA3A}"/>
              </a:ext>
            </a:extLst>
          </p:cNvPr>
          <p:cNvSpPr/>
          <p:nvPr/>
        </p:nvSpPr>
        <p:spPr>
          <a:xfrm>
            <a:off x="3353027" y="2898917"/>
            <a:ext cx="2189258" cy="74820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MOKRAĆOM</a:t>
            </a:r>
          </a:p>
          <a:p>
            <a:pPr algn="ctr"/>
            <a:endParaRPr lang="hr-H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Pravokutnik: zaobljeni kutovi 18">
            <a:extLst>
              <a:ext uri="{FF2B5EF4-FFF2-40B4-BE49-F238E27FC236}">
                <a16:creationId xmlns:a16="http://schemas.microsoft.com/office/drawing/2014/main" xmlns="" id="{64AA99B2-FC80-43E3-8774-B1A4822C5698}"/>
              </a:ext>
            </a:extLst>
          </p:cNvPr>
          <p:cNvSpPr/>
          <p:nvPr/>
        </p:nvSpPr>
        <p:spPr>
          <a:xfrm>
            <a:off x="971537" y="571463"/>
            <a:ext cx="9708299" cy="999892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Kralježnjaci vodu unose u organizam putem hrane / pića, a sastav svojih tjelesnih tekućina reguliraju slično kao čovjek.</a:t>
            </a:r>
          </a:p>
        </p:txBody>
      </p:sp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65A7816F-656C-4684-B377-7EA310711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 l="17920" t="2360" r="8818" b="17856"/>
          <a:stretch/>
        </p:blipFill>
        <p:spPr>
          <a:xfrm>
            <a:off x="7286681" y="5153947"/>
            <a:ext cx="1813973" cy="13173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Slika 19">
            <a:extLst>
              <a:ext uri="{FF2B5EF4-FFF2-40B4-BE49-F238E27FC236}">
                <a16:creationId xmlns:a16="http://schemas.microsoft.com/office/drawing/2014/main" xmlns="" id="{93D652BF-2DE2-4F75-A611-FF1BD485C6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tretch>
            <a:fillRect/>
          </a:stretch>
        </p:blipFill>
        <p:spPr>
          <a:xfrm>
            <a:off x="2466003" y="5299895"/>
            <a:ext cx="1784220" cy="12957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Slika 28">
            <a:extLst>
              <a:ext uri="{FF2B5EF4-FFF2-40B4-BE49-F238E27FC236}">
                <a16:creationId xmlns:a16="http://schemas.microsoft.com/office/drawing/2014/main" xmlns="" id="{213913FC-4AF1-4330-8CD7-54D84B733E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737388" y="4968057"/>
            <a:ext cx="1892797" cy="1259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C670CDAE-8A23-4005-A9D7-0D8D8D72BD0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9587819" y="3968775"/>
            <a:ext cx="1092017" cy="16312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E00A48DA-092E-49C1-8BC6-1FD309A52FD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71843" y="3695533"/>
            <a:ext cx="1990745" cy="1326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12701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6D433159-BCE8-4BEF-9C0F-BCA00F20A4B7}"/>
              </a:ext>
            </a:extLst>
          </p:cNvPr>
          <p:cNvSpPr/>
          <p:nvPr/>
        </p:nvSpPr>
        <p:spPr>
          <a:xfrm>
            <a:off x="971537" y="376147"/>
            <a:ext cx="9708299" cy="136387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SISAVCI (kao i čovjek) stvaraju mokraću FILTRIRANJEM KRVI u bubrezima koja se zatim mokraćovodima provodi do mokraćnog mjehura i mokraćnom cijevi izlazi iz tijela van.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A6B95621-9F06-46FB-890C-A6149D41FF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tretch>
            <a:fillRect/>
          </a:stretch>
        </p:blipFill>
        <p:spPr>
          <a:xfrm>
            <a:off x="3953936" y="2252774"/>
            <a:ext cx="3810000" cy="2667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Pravokutnik: zaobljeni kutovi 8">
            <a:extLst>
              <a:ext uri="{FF2B5EF4-FFF2-40B4-BE49-F238E27FC236}">
                <a16:creationId xmlns:a16="http://schemas.microsoft.com/office/drawing/2014/main" xmlns="" id="{AA6ADA5F-E339-448F-8FF2-DEB8730F993E}"/>
              </a:ext>
            </a:extLst>
          </p:cNvPr>
          <p:cNvSpPr/>
          <p:nvPr/>
        </p:nvSpPr>
        <p:spPr>
          <a:xfrm>
            <a:off x="3231486" y="5556711"/>
            <a:ext cx="6133310" cy="61694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Primanje i izlučivanje vode iz tijela kopnenih kralježnjaka</a:t>
            </a:r>
          </a:p>
        </p:txBody>
      </p:sp>
      <p:sp>
        <p:nvSpPr>
          <p:cNvPr id="10" name="Pravokutnik: zaobljeni kutovi 9">
            <a:extLst>
              <a:ext uri="{FF2B5EF4-FFF2-40B4-BE49-F238E27FC236}">
                <a16:creationId xmlns:a16="http://schemas.microsoft.com/office/drawing/2014/main" xmlns="" id="{0B2F0833-E474-45FC-94C2-D6CCE872BF91}"/>
              </a:ext>
            </a:extLst>
          </p:cNvPr>
          <p:cNvSpPr/>
          <p:nvPr/>
        </p:nvSpPr>
        <p:spPr>
          <a:xfrm>
            <a:off x="1606858" y="2548868"/>
            <a:ext cx="1853958" cy="616944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znojenje</a:t>
            </a:r>
          </a:p>
        </p:txBody>
      </p:sp>
      <p:sp>
        <p:nvSpPr>
          <p:cNvPr id="11" name="Pravokutnik: zaobljeni kutovi 10">
            <a:extLst>
              <a:ext uri="{FF2B5EF4-FFF2-40B4-BE49-F238E27FC236}">
                <a16:creationId xmlns:a16="http://schemas.microsoft.com/office/drawing/2014/main" xmlns="" id="{024B7FE9-5153-4507-9870-EB058D14DDB5}"/>
              </a:ext>
            </a:extLst>
          </p:cNvPr>
          <p:cNvSpPr/>
          <p:nvPr/>
        </p:nvSpPr>
        <p:spPr>
          <a:xfrm>
            <a:off x="1580718" y="3719295"/>
            <a:ext cx="1853958" cy="616944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pijenje vode</a:t>
            </a:r>
          </a:p>
        </p:txBody>
      </p: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xmlns="" id="{407D7EAF-9EA2-4063-A459-BB1D863610B5}"/>
              </a:ext>
            </a:extLst>
          </p:cNvPr>
          <p:cNvSpPr/>
          <p:nvPr/>
        </p:nvSpPr>
        <p:spPr>
          <a:xfrm>
            <a:off x="7969646" y="3299847"/>
            <a:ext cx="1853958" cy="616944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mokraća i izmet</a:t>
            </a:r>
          </a:p>
        </p:txBody>
      </p:sp>
      <p:sp>
        <p:nvSpPr>
          <p:cNvPr id="13" name="Strelica: zakrivljeno ulijevo 12">
            <a:extLst>
              <a:ext uri="{FF2B5EF4-FFF2-40B4-BE49-F238E27FC236}">
                <a16:creationId xmlns:a16="http://schemas.microsoft.com/office/drawing/2014/main" xmlns="" id="{04DEC679-CDCE-403A-814B-6EB20ED0590C}"/>
              </a:ext>
            </a:extLst>
          </p:cNvPr>
          <p:cNvSpPr/>
          <p:nvPr/>
        </p:nvSpPr>
        <p:spPr>
          <a:xfrm rot="5400000" flipH="1">
            <a:off x="3442415" y="1601401"/>
            <a:ext cx="580964" cy="1379659"/>
          </a:xfrm>
          <a:prstGeom prst="curvedLeftArrow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4" name="Strelica: zakrivljeno ulijevo 13">
            <a:extLst>
              <a:ext uri="{FF2B5EF4-FFF2-40B4-BE49-F238E27FC236}">
                <a16:creationId xmlns:a16="http://schemas.microsoft.com/office/drawing/2014/main" xmlns="" id="{9CB7E21C-A412-4E25-A19A-641F762793C8}"/>
              </a:ext>
            </a:extLst>
          </p:cNvPr>
          <p:cNvSpPr/>
          <p:nvPr/>
        </p:nvSpPr>
        <p:spPr>
          <a:xfrm rot="14279575" flipH="1">
            <a:off x="3682860" y="3165120"/>
            <a:ext cx="542151" cy="1211056"/>
          </a:xfrm>
          <a:prstGeom prst="curvedLeftArrow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6" name="Pravokutnik: zaobljeni kutovi 15">
            <a:extLst>
              <a:ext uri="{FF2B5EF4-FFF2-40B4-BE49-F238E27FC236}">
                <a16:creationId xmlns:a16="http://schemas.microsoft.com/office/drawing/2014/main" xmlns="" id="{F4C123DF-4333-48B5-B6CC-186D55352069}"/>
              </a:ext>
            </a:extLst>
          </p:cNvPr>
          <p:cNvSpPr/>
          <p:nvPr/>
        </p:nvSpPr>
        <p:spPr>
          <a:xfrm>
            <a:off x="8136523" y="2376960"/>
            <a:ext cx="3005654" cy="682509"/>
          </a:xfrm>
          <a:prstGeom prst="roundRect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filtracija krvi u bubregu i povrat vode </a:t>
            </a:r>
          </a:p>
        </p:txBody>
      </p:sp>
      <p:sp>
        <p:nvSpPr>
          <p:cNvPr id="17" name="Strelica: zakrivljeno ulijevo 16">
            <a:extLst>
              <a:ext uri="{FF2B5EF4-FFF2-40B4-BE49-F238E27FC236}">
                <a16:creationId xmlns:a16="http://schemas.microsoft.com/office/drawing/2014/main" xmlns="" id="{22FFA65D-61F7-4D29-A0CB-2132A48D14B0}"/>
              </a:ext>
            </a:extLst>
          </p:cNvPr>
          <p:cNvSpPr/>
          <p:nvPr/>
        </p:nvSpPr>
        <p:spPr>
          <a:xfrm rot="4515353" flipH="1" flipV="1">
            <a:off x="6938773" y="1504197"/>
            <a:ext cx="763124" cy="1913167"/>
          </a:xfrm>
          <a:prstGeom prst="curvedLeftArrow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  <p:sp>
        <p:nvSpPr>
          <p:cNvPr id="18" name="Strelica: zakrivljeno ulijevo 17">
            <a:extLst>
              <a:ext uri="{FF2B5EF4-FFF2-40B4-BE49-F238E27FC236}">
                <a16:creationId xmlns:a16="http://schemas.microsoft.com/office/drawing/2014/main" xmlns="" id="{9E8B699F-CF3F-4DBC-BECA-8416B53C47C0}"/>
              </a:ext>
            </a:extLst>
          </p:cNvPr>
          <p:cNvSpPr/>
          <p:nvPr/>
        </p:nvSpPr>
        <p:spPr>
          <a:xfrm rot="5227225" flipV="1">
            <a:off x="7216842" y="3224843"/>
            <a:ext cx="711264" cy="1769935"/>
          </a:xfrm>
          <a:prstGeom prst="curvedLeftArrow">
            <a:avLst/>
          </a:prstGeom>
          <a:solidFill>
            <a:srgbClr val="00B0F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846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6D433159-BCE8-4BEF-9C0F-BCA00F20A4B7}"/>
              </a:ext>
            </a:extLst>
          </p:cNvPr>
          <p:cNvSpPr/>
          <p:nvPr/>
        </p:nvSpPr>
        <p:spPr>
          <a:xfrm>
            <a:off x="2247211" y="5770818"/>
            <a:ext cx="3032292" cy="616944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Mokraćni sustav psa</a:t>
            </a:r>
          </a:p>
        </p:txBody>
      </p:sp>
      <p:pic>
        <p:nvPicPr>
          <p:cNvPr id="3" name="Rezervirano mjesto sadržaja 4">
            <a:extLst>
              <a:ext uri="{FF2B5EF4-FFF2-40B4-BE49-F238E27FC236}">
                <a16:creationId xmlns:a16="http://schemas.microsoft.com/office/drawing/2014/main" xmlns="" id="{850024AF-5EDD-4FE3-A460-36DEA413DDD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14" t="3356" r="5123" b="4179"/>
          <a:stretch/>
        </p:blipFill>
        <p:spPr>
          <a:xfrm>
            <a:off x="355359" y="883284"/>
            <a:ext cx="4955177" cy="4511040"/>
          </a:xfrm>
          <a:prstGeom prst="round1Rect">
            <a:avLst/>
          </a:prstGeom>
        </p:spPr>
      </p:pic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7A8FF12E-D6C9-48B7-8CBE-ED09F041CB60}"/>
              </a:ext>
            </a:extLst>
          </p:cNvPr>
          <p:cNvSpPr/>
          <p:nvPr/>
        </p:nvSpPr>
        <p:spPr>
          <a:xfrm>
            <a:off x="6953051" y="2455256"/>
            <a:ext cx="1888270" cy="59153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mokraćovodi (2)</a:t>
            </a: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6E454BA4-6AC8-4CEA-A5F9-3F0F78E7ABAE}"/>
              </a:ext>
            </a:extLst>
          </p:cNvPr>
          <p:cNvSpPr/>
          <p:nvPr/>
        </p:nvSpPr>
        <p:spPr>
          <a:xfrm>
            <a:off x="6992221" y="4551196"/>
            <a:ext cx="3310019" cy="1311124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mokraćna cijev / </a:t>
            </a:r>
          </a:p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mokraćno-spolna cijev (1)</a:t>
            </a:r>
          </a:p>
        </p:txBody>
      </p:sp>
      <p:sp>
        <p:nvSpPr>
          <p:cNvPr id="6" name="Pravokutnik: zaobljeni kutovi 5">
            <a:extLst>
              <a:ext uri="{FF2B5EF4-FFF2-40B4-BE49-F238E27FC236}">
                <a16:creationId xmlns:a16="http://schemas.microsoft.com/office/drawing/2014/main" xmlns="" id="{01D5D6D6-957F-4A97-A1F7-DC09DAB9A045}"/>
              </a:ext>
            </a:extLst>
          </p:cNvPr>
          <p:cNvSpPr/>
          <p:nvPr/>
        </p:nvSpPr>
        <p:spPr>
          <a:xfrm>
            <a:off x="6881466" y="1420303"/>
            <a:ext cx="1871191" cy="66943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bubrezi (2)</a:t>
            </a:r>
          </a:p>
        </p:txBody>
      </p:sp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166D7489-346C-41D0-A284-5A4DB00342C8}"/>
              </a:ext>
            </a:extLst>
          </p:cNvPr>
          <p:cNvSpPr/>
          <p:nvPr/>
        </p:nvSpPr>
        <p:spPr>
          <a:xfrm>
            <a:off x="6836054" y="3527956"/>
            <a:ext cx="2320213" cy="595509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mokraćni mjehur (1) </a:t>
            </a:r>
          </a:p>
        </p:txBody>
      </p:sp>
      <p:cxnSp>
        <p:nvCxnSpPr>
          <p:cNvPr id="8" name="Ravni poveznik sa strelicom 7">
            <a:extLst>
              <a:ext uri="{FF2B5EF4-FFF2-40B4-BE49-F238E27FC236}">
                <a16:creationId xmlns:a16="http://schemas.microsoft.com/office/drawing/2014/main" xmlns="" id="{349CE462-82CA-47FB-9BB5-54F8E7662FC0}"/>
              </a:ext>
            </a:extLst>
          </p:cNvPr>
          <p:cNvCxnSpPr>
            <a:cxnSpLocks/>
          </p:cNvCxnSpPr>
          <p:nvPr/>
        </p:nvCxnSpPr>
        <p:spPr>
          <a:xfrm flipV="1">
            <a:off x="3266983" y="1755020"/>
            <a:ext cx="3569071" cy="7956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Ravni poveznik sa strelicom 16">
            <a:extLst>
              <a:ext uri="{FF2B5EF4-FFF2-40B4-BE49-F238E27FC236}">
                <a16:creationId xmlns:a16="http://schemas.microsoft.com/office/drawing/2014/main" xmlns="" id="{AB76E7CD-686D-4846-8627-BD99DB439F2F}"/>
              </a:ext>
            </a:extLst>
          </p:cNvPr>
          <p:cNvCxnSpPr>
            <a:cxnSpLocks/>
          </p:cNvCxnSpPr>
          <p:nvPr/>
        </p:nvCxnSpPr>
        <p:spPr>
          <a:xfrm>
            <a:off x="3601584" y="2640548"/>
            <a:ext cx="3279882" cy="968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xmlns="" id="{AB8679D7-8C84-4E5D-8AD5-0470134BD0D8}"/>
              </a:ext>
            </a:extLst>
          </p:cNvPr>
          <p:cNvCxnSpPr>
            <a:cxnSpLocks/>
          </p:cNvCxnSpPr>
          <p:nvPr/>
        </p:nvCxnSpPr>
        <p:spPr>
          <a:xfrm>
            <a:off x="3897297" y="2821806"/>
            <a:ext cx="2831977" cy="909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Ravni poveznik sa strelicom 18">
            <a:extLst>
              <a:ext uri="{FF2B5EF4-FFF2-40B4-BE49-F238E27FC236}">
                <a16:creationId xmlns:a16="http://schemas.microsoft.com/office/drawing/2014/main" xmlns="" id="{7C057545-4BF0-45A8-B554-56F99DE75CA3}"/>
              </a:ext>
            </a:extLst>
          </p:cNvPr>
          <p:cNvCxnSpPr>
            <a:cxnSpLocks/>
          </p:cNvCxnSpPr>
          <p:nvPr/>
        </p:nvCxnSpPr>
        <p:spPr>
          <a:xfrm>
            <a:off x="3677785" y="3198300"/>
            <a:ext cx="3203681" cy="155522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1" name="Slika 30">
            <a:extLst>
              <a:ext uri="{FF2B5EF4-FFF2-40B4-BE49-F238E27FC236}">
                <a16:creationId xmlns:a16="http://schemas.microsoft.com/office/drawing/2014/main" xmlns="" id="{B66373EE-8B43-44CC-83FA-032E1DA54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9877338" y="5199999"/>
            <a:ext cx="345370" cy="345370"/>
          </a:xfrm>
          <a:prstGeom prst="rect">
            <a:avLst/>
          </a:prstGeom>
        </p:spPr>
      </p:pic>
      <p:pic>
        <p:nvPicPr>
          <p:cNvPr id="32" name="Slika 31">
            <a:extLst>
              <a:ext uri="{FF2B5EF4-FFF2-40B4-BE49-F238E27FC236}">
                <a16:creationId xmlns:a16="http://schemas.microsoft.com/office/drawing/2014/main" xmlns="" id="{18318629-7363-48C2-B7B3-4A4D0501E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tretch>
            <a:fillRect/>
          </a:stretch>
        </p:blipFill>
        <p:spPr>
          <a:xfrm>
            <a:off x="9535902" y="4817704"/>
            <a:ext cx="261904" cy="39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5545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lydia\ŠK recenzija\prezentacije\7. r\ilustr 7\001.jpg">
            <a:extLst>
              <a:ext uri="{FF2B5EF4-FFF2-40B4-BE49-F238E27FC236}">
                <a16:creationId xmlns:a16="http://schemas.microsoft.com/office/drawing/2014/main" xmlns="" id="{354E9CE4-D756-4230-B476-C2A6E5E13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622496" y="640936"/>
            <a:ext cx="3565525" cy="45259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7930A585-07A2-4715-A231-AF907427A881}"/>
              </a:ext>
            </a:extLst>
          </p:cNvPr>
          <p:cNvSpPr/>
          <p:nvPr/>
        </p:nvSpPr>
        <p:spPr>
          <a:xfrm>
            <a:off x="6988563" y="2455256"/>
            <a:ext cx="1888270" cy="591533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mokraćovod (2)</a:t>
            </a:r>
          </a:p>
        </p:txBody>
      </p:sp>
      <p:sp>
        <p:nvSpPr>
          <p:cNvPr id="4" name="Pravokutnik: zaobljeni kutovi 3">
            <a:extLst>
              <a:ext uri="{FF2B5EF4-FFF2-40B4-BE49-F238E27FC236}">
                <a16:creationId xmlns:a16="http://schemas.microsoft.com/office/drawing/2014/main" xmlns="" id="{49240C72-7A23-4561-A1B4-03256F816D67}"/>
              </a:ext>
            </a:extLst>
          </p:cNvPr>
          <p:cNvSpPr/>
          <p:nvPr/>
        </p:nvSpPr>
        <p:spPr>
          <a:xfrm>
            <a:off x="6993821" y="3362465"/>
            <a:ext cx="4664158" cy="1209898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b="1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  <a:p>
            <a:pPr algn="ctr"/>
            <a:r>
              <a:rPr lang="hr-HR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NEČISNICA (1) </a:t>
            </a:r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jedinstven otvor na tijelu ptica, vodozemaca i gmazova kroz koji izlaze </a:t>
            </a:r>
            <a:r>
              <a:rPr lang="hr-HR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MOKRAĆA, IZMET i SPOLNE STANICE 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Pravokutnik: zaobljeni kutovi 4">
            <a:extLst>
              <a:ext uri="{FF2B5EF4-FFF2-40B4-BE49-F238E27FC236}">
                <a16:creationId xmlns:a16="http://schemas.microsoft.com/office/drawing/2014/main" xmlns="" id="{68B55EF8-DD44-4D08-BC75-623B7E85829C}"/>
              </a:ext>
            </a:extLst>
          </p:cNvPr>
          <p:cNvSpPr/>
          <p:nvPr/>
        </p:nvSpPr>
        <p:spPr>
          <a:xfrm>
            <a:off x="6988563" y="1420304"/>
            <a:ext cx="1871191" cy="669435"/>
          </a:xfrm>
          <a:prstGeom prst="round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bubreg (2)</a:t>
            </a:r>
          </a:p>
        </p:txBody>
      </p:sp>
      <p:cxnSp>
        <p:nvCxnSpPr>
          <p:cNvPr id="7" name="Ravni poveznik sa strelicom 6">
            <a:extLst>
              <a:ext uri="{FF2B5EF4-FFF2-40B4-BE49-F238E27FC236}">
                <a16:creationId xmlns:a16="http://schemas.microsoft.com/office/drawing/2014/main" xmlns="" id="{31B49FD7-5494-49C4-9599-A750A561B5AD}"/>
              </a:ext>
            </a:extLst>
          </p:cNvPr>
          <p:cNvCxnSpPr>
            <a:cxnSpLocks/>
          </p:cNvCxnSpPr>
          <p:nvPr/>
        </p:nvCxnSpPr>
        <p:spPr>
          <a:xfrm flipV="1">
            <a:off x="2787588" y="1755022"/>
            <a:ext cx="4048466" cy="4910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Pravokutnik: zaobljeni kutovi 11">
            <a:extLst>
              <a:ext uri="{FF2B5EF4-FFF2-40B4-BE49-F238E27FC236}">
                <a16:creationId xmlns:a16="http://schemas.microsoft.com/office/drawing/2014/main" xmlns="" id="{43FDF9CF-7CB4-4A62-9E6A-EE51E66F1DF6}"/>
              </a:ext>
            </a:extLst>
          </p:cNvPr>
          <p:cNvSpPr/>
          <p:nvPr/>
        </p:nvSpPr>
        <p:spPr>
          <a:xfrm>
            <a:off x="1462698" y="5529412"/>
            <a:ext cx="10019019" cy="83587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NEMAJU MOKRAĆNI MJEHUR kako bi smanjile masu tijela (prilagodba za let).</a:t>
            </a:r>
          </a:p>
          <a:p>
            <a:pPr algn="ctr"/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MOKRAĆNA KISELINA se u </a:t>
            </a: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krutom obliku </a:t>
            </a:r>
            <a:r>
              <a:rPr lang="hr-H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 izmetom izlučuje kroz nečisnicu.</a:t>
            </a:r>
          </a:p>
        </p:txBody>
      </p:sp>
      <p:sp>
        <p:nvSpPr>
          <p:cNvPr id="13" name="Strelica: prema dolje 12">
            <a:extLst>
              <a:ext uri="{FF2B5EF4-FFF2-40B4-BE49-F238E27FC236}">
                <a16:creationId xmlns:a16="http://schemas.microsoft.com/office/drawing/2014/main" xmlns="" id="{87EC91FA-54E4-41ED-9A27-9E227F90FFFC}"/>
              </a:ext>
            </a:extLst>
          </p:cNvPr>
          <p:cNvSpPr/>
          <p:nvPr/>
        </p:nvSpPr>
        <p:spPr>
          <a:xfrm rot="16200000">
            <a:off x="9128775" y="1455915"/>
            <a:ext cx="296947" cy="637823"/>
          </a:xfrm>
          <a:prstGeom prst="downArrow">
            <a:avLst/>
          </a:pr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perspectiveRelaxedModerately"/>
              <a:lightRig rig="threePt" dir="t"/>
            </a:scene3d>
          </a:bodyPr>
          <a:lstStyle/>
          <a:p>
            <a:pPr algn="ctr"/>
            <a:endParaRPr lang="hr-HR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kstniOkvir 13">
            <a:extLst>
              <a:ext uri="{FF2B5EF4-FFF2-40B4-BE49-F238E27FC236}">
                <a16:creationId xmlns:a16="http://schemas.microsoft.com/office/drawing/2014/main" xmlns="" id="{D7C554EB-8BB4-469E-82AD-4F295E68EAAD}"/>
              </a:ext>
            </a:extLst>
          </p:cNvPr>
          <p:cNvSpPr txBox="1"/>
          <p:nvPr/>
        </p:nvSpPr>
        <p:spPr>
          <a:xfrm>
            <a:off x="9579002" y="1555329"/>
            <a:ext cx="19708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000" dirty="0"/>
              <a:t>mokraćnu kiselinu</a:t>
            </a:r>
          </a:p>
        </p:txBody>
      </p:sp>
      <p:cxnSp>
        <p:nvCxnSpPr>
          <p:cNvPr id="16" name="Ravni poveznik sa strelicom 15">
            <a:extLst>
              <a:ext uri="{FF2B5EF4-FFF2-40B4-BE49-F238E27FC236}">
                <a16:creationId xmlns:a16="http://schemas.microsoft.com/office/drawing/2014/main" xmlns="" id="{A5A29D19-2C86-4F8E-A3FE-BD562A5A8319}"/>
              </a:ext>
            </a:extLst>
          </p:cNvPr>
          <p:cNvCxnSpPr>
            <a:cxnSpLocks/>
          </p:cNvCxnSpPr>
          <p:nvPr/>
        </p:nvCxnSpPr>
        <p:spPr>
          <a:xfrm>
            <a:off x="2183453" y="2536191"/>
            <a:ext cx="4652601" cy="1793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Ravni poveznik sa strelicom 17">
            <a:extLst>
              <a:ext uri="{FF2B5EF4-FFF2-40B4-BE49-F238E27FC236}">
                <a16:creationId xmlns:a16="http://schemas.microsoft.com/office/drawing/2014/main" xmlns="" id="{EF76AA3A-F2CE-4308-9FC2-6FF2E7948775}"/>
              </a:ext>
            </a:extLst>
          </p:cNvPr>
          <p:cNvCxnSpPr>
            <a:cxnSpLocks/>
          </p:cNvCxnSpPr>
          <p:nvPr/>
        </p:nvCxnSpPr>
        <p:spPr>
          <a:xfrm>
            <a:off x="2183453" y="3034277"/>
            <a:ext cx="4562787" cy="6944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Elipsa 22">
            <a:extLst>
              <a:ext uri="{FF2B5EF4-FFF2-40B4-BE49-F238E27FC236}">
                <a16:creationId xmlns:a16="http://schemas.microsoft.com/office/drawing/2014/main" xmlns="" id="{927992DC-8FCE-4C49-BC9B-BF799E206A13}"/>
              </a:ext>
            </a:extLst>
          </p:cNvPr>
          <p:cNvSpPr/>
          <p:nvPr/>
        </p:nvSpPr>
        <p:spPr>
          <a:xfrm>
            <a:off x="1855433" y="2715519"/>
            <a:ext cx="630315" cy="56985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5" name="Pravokutnik: zaobljeni kutovi 14">
            <a:extLst>
              <a:ext uri="{FF2B5EF4-FFF2-40B4-BE49-F238E27FC236}">
                <a16:creationId xmlns:a16="http://schemas.microsoft.com/office/drawing/2014/main" xmlns="" id="{E3D9D186-D3C9-4AF6-AD82-CF19A53A405C}"/>
              </a:ext>
            </a:extLst>
          </p:cNvPr>
          <p:cNvSpPr/>
          <p:nvPr/>
        </p:nvSpPr>
        <p:spPr>
          <a:xfrm>
            <a:off x="64277" y="95788"/>
            <a:ext cx="1398421" cy="669435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PTICE</a:t>
            </a:r>
          </a:p>
        </p:txBody>
      </p:sp>
    </p:spTree>
    <p:extLst>
      <p:ext uri="{BB962C8B-B14F-4D97-AF65-F5344CB8AC3E}">
        <p14:creationId xmlns:p14="http://schemas.microsoft.com/office/powerpoint/2010/main" xmlns="" val="342057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2" grpId="0" animBg="1"/>
      <p:bldP spid="13" grpId="0" animBg="1"/>
      <p:bldP spid="14" grpId="0"/>
      <p:bldP spid="2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utnik: zaobljeni kutovi 1">
            <a:extLst>
              <a:ext uri="{FF2B5EF4-FFF2-40B4-BE49-F238E27FC236}">
                <a16:creationId xmlns:a16="http://schemas.microsoft.com/office/drawing/2014/main" xmlns="" id="{BC9162AB-D8BA-4F8C-B39C-033693EEFCAB}"/>
              </a:ext>
            </a:extLst>
          </p:cNvPr>
          <p:cNvSpPr/>
          <p:nvPr/>
        </p:nvSpPr>
        <p:spPr>
          <a:xfrm>
            <a:off x="1069290" y="277998"/>
            <a:ext cx="10106709" cy="1256161"/>
          </a:xfrm>
          <a:prstGeom prst="roundRect">
            <a:avLst/>
          </a:prstGeom>
          <a:solidFill>
            <a:srgbClr val="00206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BESKRALJEŽNJACI - imaju </a:t>
            </a:r>
            <a:r>
              <a:rPr lang="hr-HR" sz="2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SUSTAV RAZLIČITIH CJEVČICA </a:t>
            </a:r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kojima se filtrira tjelesna tekućina i izdvajaju otpadne tvari.</a:t>
            </a:r>
          </a:p>
        </p:txBody>
      </p:sp>
      <p:sp>
        <p:nvSpPr>
          <p:cNvPr id="3" name="Pravokutnik: zaobljeni kutovi 2">
            <a:extLst>
              <a:ext uri="{FF2B5EF4-FFF2-40B4-BE49-F238E27FC236}">
                <a16:creationId xmlns:a16="http://schemas.microsoft.com/office/drawing/2014/main" xmlns="" id="{F06435F7-3528-47C4-BF4E-1058C6295A67}"/>
              </a:ext>
            </a:extLst>
          </p:cNvPr>
          <p:cNvSpPr/>
          <p:nvPr/>
        </p:nvSpPr>
        <p:spPr>
          <a:xfrm>
            <a:off x="833120" y="1994972"/>
            <a:ext cx="4988560" cy="1367923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 KUKACA, PAUKA i STONOGA s izmetom izlaze iz tijela kroz CRIJEVNI OTVOR.</a:t>
            </a:r>
          </a:p>
        </p:txBody>
      </p:sp>
      <p:pic>
        <p:nvPicPr>
          <p:cNvPr id="4" name="Picture 16" descr="radB3AA5.jpg">
            <a:extLst>
              <a:ext uri="{FF2B5EF4-FFF2-40B4-BE49-F238E27FC236}">
                <a16:creationId xmlns:a16="http://schemas.microsoft.com/office/drawing/2014/main" xmlns="" id="{942D7D23-AC04-4D46-9020-38334E7C3932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1242010" y="3823709"/>
            <a:ext cx="3844470" cy="17168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5" descr="rad2F1B2.jpg">
            <a:extLst>
              <a:ext uri="{FF2B5EF4-FFF2-40B4-BE49-F238E27FC236}">
                <a16:creationId xmlns:a16="http://schemas.microsoft.com/office/drawing/2014/main" xmlns="" id="{00F67FFC-C6EE-4E10-98CD-4C2E19889611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22644" y="4705725"/>
            <a:ext cx="2618312" cy="166968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lydia\ŠK recenzija\prezentacije\7. r\ilustr 7\LYDIA\lici tropho 3.jpg">
            <a:extLst>
              <a:ext uri="{FF2B5EF4-FFF2-40B4-BE49-F238E27FC236}">
                <a16:creationId xmlns:a16="http://schemas.microsoft.com/office/drawing/2014/main" xmlns="" id="{D283862E-9698-41DF-B262-186F5C42E2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9367817" y="3630798"/>
            <a:ext cx="2496951" cy="20215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Pravokutnik: zaobljeni kutovi 6">
            <a:extLst>
              <a:ext uri="{FF2B5EF4-FFF2-40B4-BE49-F238E27FC236}">
                <a16:creationId xmlns:a16="http://schemas.microsoft.com/office/drawing/2014/main" xmlns="" id="{8FFC2C7C-AFAE-4E96-AC21-032A98E50569}"/>
              </a:ext>
            </a:extLst>
          </p:cNvPr>
          <p:cNvSpPr/>
          <p:nvPr/>
        </p:nvSpPr>
        <p:spPr>
          <a:xfrm>
            <a:off x="6469808" y="1954398"/>
            <a:ext cx="5394960" cy="1256161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 KOLUTIĆAVACA i kopnenih MEKUŠACA izlaze kroz otvor za izlučivanje.</a:t>
            </a:r>
          </a:p>
        </p:txBody>
      </p:sp>
    </p:spTree>
    <p:extLst>
      <p:ext uri="{BB962C8B-B14F-4D97-AF65-F5344CB8AC3E}">
        <p14:creationId xmlns:p14="http://schemas.microsoft.com/office/powerpoint/2010/main" xmlns="" val="394552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7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Kružnica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Kružnica</Template>
  <TotalTime>595</TotalTime>
  <Words>669</Words>
  <Application>Microsoft Office PowerPoint</Application>
  <PresentationFormat>Custom</PresentationFormat>
  <Paragraphs>102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Kružnica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sk-mpovalec</cp:lastModifiedBy>
  <cp:revision>107</cp:revision>
  <dcterms:created xsi:type="dcterms:W3CDTF">2020-06-17T19:07:36Z</dcterms:created>
  <dcterms:modified xsi:type="dcterms:W3CDTF">2020-08-10T11:00:10Z</dcterms:modified>
</cp:coreProperties>
</file>